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30"/>
  </p:notesMasterIdLst>
  <p:handoutMasterIdLst>
    <p:handoutMasterId r:id="rId31"/>
  </p:handoutMasterIdLst>
  <p:sldIdLst>
    <p:sldId id="256" r:id="rId6"/>
    <p:sldId id="258" r:id="rId7"/>
    <p:sldId id="260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CC0000"/>
    <a:srgbClr val="FF3300"/>
    <a:srgbClr val="E9E400"/>
    <a:srgbClr val="FFD47D"/>
    <a:srgbClr val="669900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1" autoAdjust="0"/>
    <p:restoredTop sz="94670" autoAdjust="0"/>
  </p:normalViewPr>
  <p:slideViewPr>
    <p:cSldViewPr>
      <p:cViewPr varScale="1">
        <p:scale>
          <a:sx n="111" d="100"/>
          <a:sy n="111" d="100"/>
        </p:scale>
        <p:origin x="-9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68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9" Type="http://schemas.openxmlformats.org/officeDocument/2006/relationships/slide" Target="slides/slide24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customXml" Target="../customXml/item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C73400D0-08A1-BCCD-2F2A-BAA509B8CFB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763830C-F365-8C32-270D-CE9BF7AE92D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F035B6D0-BCE3-338E-22E6-3EB56A12673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5C102F25-65E1-032A-7853-937170FE9F2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F718B40C-0FBF-4965-83B5-119A282DC6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0F1FECEC-7DCD-05D3-3EBD-CB058EEEA4F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4B5D0638-21A5-5428-C012-B3E18E7C32A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3513" y="0"/>
            <a:ext cx="30368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B933F29D-326F-D1FE-F1A2-AFB17612696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323C7A13-B6BC-1643-248E-1727227EA4E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31205602-4160-6ED2-F681-108F5AE4C6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68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defTabSz="931238">
              <a:defRPr sz="12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065C88CD-4843-465A-C898-5345A2B8DE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3513" y="8832850"/>
            <a:ext cx="303688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effectLst/>
              </a:defRPr>
            </a:lvl1pPr>
          </a:lstStyle>
          <a:p>
            <a:fld id="{6F5411F3-667F-4D70-9033-324B21800F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0">
            <a:extLst>
              <a:ext uri="{FF2B5EF4-FFF2-40B4-BE49-F238E27FC236}">
                <a16:creationId xmlns:a16="http://schemas.microsoft.com/office/drawing/2014/main" id="{6383BF40-34AE-027B-B5DB-F943254EE839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9" name="Photo Editor Photo" r:id="rId3" imgW="19476190" imgH="19666667" progId="MSPhotoEd.3">
                  <p:embed/>
                </p:oleObj>
              </mc:Choice>
              <mc:Fallback>
                <p:oleObj name="Photo Editor Photo" r:id="rId3" imgW="19476190" imgH="19666667" progId="MSPhotoEd.3">
                  <p:embed/>
                  <p:pic>
                    <p:nvPicPr>
                      <p:cNvPr id="2050" name="Object 40">
                        <a:extLst>
                          <a:ext uri="{FF2B5EF4-FFF2-40B4-BE49-F238E27FC236}">
                            <a16:creationId xmlns:a16="http://schemas.microsoft.com/office/drawing/2014/main" id="{8F8B7D78-6991-6628-69F7-CD838A497E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7">
            <a:extLst>
              <a:ext uri="{FF2B5EF4-FFF2-40B4-BE49-F238E27FC236}">
                <a16:creationId xmlns:a16="http://schemas.microsoft.com/office/drawing/2014/main" id="{3C0367F2-4DFB-C2F5-F7F2-07A63647F66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FC7238-45D0-DFE5-E56A-1FF64B021F8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38200" y="60960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altLang="en-US" b="1" i="1" dirty="0">
                <a:solidFill>
                  <a:srgbClr val="808000"/>
                </a:solidFill>
                <a:effectLst/>
                <a:latin typeface="Arial" charset="0"/>
              </a:rPr>
              <a:t>Marine Corps Martial Arts Program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2819400"/>
          </a:xfrm>
          <a:prstGeom prst="rect">
            <a:avLst/>
          </a:prstGeom>
          <a:effectLst/>
        </p:spPr>
        <p:txBody>
          <a:bodyPr/>
          <a:lstStyle>
            <a:lvl1pPr>
              <a:defRPr b="1" baseline="0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619500" y="3048000"/>
            <a:ext cx="27432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06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09800" y="3048000"/>
            <a:ext cx="5562600" cy="7620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3600" b="1" baseline="0">
                <a:solidFill>
                  <a:srgbClr val="808000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229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1143000"/>
          </a:xfrm>
          <a:prstGeom prst="rect">
            <a:avLst/>
          </a:prstGeom>
          <a:effectLst/>
        </p:spPr>
        <p:txBody>
          <a:bodyPr/>
          <a:lstStyle>
            <a:lvl1pPr>
              <a:defRPr b="1">
                <a:solidFill>
                  <a:srgbClr val="808000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25963"/>
          </a:xfrm>
          <a:prstGeom prst="rect">
            <a:avLst/>
          </a:prstGeom>
          <a:effectLst/>
        </p:spPr>
        <p:txBody>
          <a:bodyPr/>
          <a:lstStyle>
            <a:lvl1pPr>
              <a:defRPr>
                <a:effectLst/>
              </a:defRPr>
            </a:lvl1pPr>
            <a:lvl2pPr>
              <a:defRPr>
                <a:effectLst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429000" y="6536267"/>
            <a:ext cx="3048000" cy="304800"/>
          </a:xfrm>
          <a:prstGeom prst="rect">
            <a:avLst/>
          </a:prstGeom>
          <a:effectLst/>
        </p:spPr>
        <p:txBody>
          <a:bodyPr/>
          <a:lstStyle>
            <a:lvl1pPr marL="0" indent="0" algn="ctr">
              <a:buNone/>
              <a:defRPr sz="1200" b="0" baseline="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83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0">
            <a:extLst>
              <a:ext uri="{FF2B5EF4-FFF2-40B4-BE49-F238E27FC236}">
                <a16:creationId xmlns:a16="http://schemas.microsoft.com/office/drawing/2014/main" id="{13C4B618-7658-491D-D27A-CA206295CFA1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76400" y="0"/>
          <a:ext cx="633730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hoto Editor Photo" r:id="rId6" imgW="19476190" imgH="19666667" progId="MSPhotoEd.3">
                  <p:embed/>
                </p:oleObj>
              </mc:Choice>
              <mc:Fallback>
                <p:oleObj name="Photo Editor Photo" r:id="rId6" imgW="19476190" imgH="19666667" progId="MSPhotoEd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lum bright="82000" contrast="-8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0"/>
                        <a:ext cx="6337300" cy="640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>
            <a:extLst>
              <a:ext uri="{FF2B5EF4-FFF2-40B4-BE49-F238E27FC236}">
                <a16:creationId xmlns:a16="http://schemas.microsoft.com/office/drawing/2014/main" id="{E769D2E1-648C-7BE5-9F75-16426EEB45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2E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5" r:id="rId2"/>
    <p:sldLayoutId id="214748368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9944E130-113A-10E1-A591-7E767641995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AND STRUCTURE OF MCMAP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66D4BA32-4D6B-B6F1-EC6D-4FA9B4C4B80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3352800" y="3048000"/>
            <a:ext cx="32766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MAIB1040LP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BB5A4D2D-E8E9-6DC1-B813-EC8DB52D072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9058D-4E30-C6E9-CC5C-879B02A20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World War II</a:t>
            </a:r>
          </a:p>
          <a:p>
            <a:pPr>
              <a:defRPr/>
            </a:pPr>
            <a:r>
              <a:rPr lang="en-US" dirty="0"/>
              <a:t>Units standardized close combat training</a:t>
            </a:r>
          </a:p>
          <a:p>
            <a:pPr>
              <a:defRPr/>
            </a:pPr>
            <a:r>
              <a:rPr lang="en-US" dirty="0"/>
              <a:t>Many subject matter experts</a:t>
            </a:r>
          </a:p>
          <a:p>
            <a:pPr>
              <a:defRPr/>
            </a:pPr>
            <a:r>
              <a:rPr lang="en-US" dirty="0"/>
              <a:t>Bayonet, knife, boxing, wrestling, fencing</a:t>
            </a:r>
          </a:p>
          <a:p>
            <a:pPr>
              <a:defRPr/>
            </a:pPr>
            <a:r>
              <a:rPr lang="en-US" dirty="0"/>
              <a:t>Combat conditioning</a:t>
            </a:r>
          </a:p>
          <a:p>
            <a:pPr>
              <a:defRPr/>
            </a:pPr>
            <a:r>
              <a:rPr lang="en-US" dirty="0"/>
              <a:t>Legacy in tan belt</a:t>
            </a:r>
          </a:p>
        </p:txBody>
      </p:sp>
      <p:sp>
        <p:nvSpPr>
          <p:cNvPr id="12292" name="Content Placeholder 3">
            <a:extLst>
              <a:ext uri="{FF2B5EF4-FFF2-40B4-BE49-F238E27FC236}">
                <a16:creationId xmlns:a16="http://schemas.microsoft.com/office/drawing/2014/main" id="{2DBC27F6-CFB9-FF97-23BF-0D4AFCFA3E8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L.I.N.E.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E3D32CC-5377-2ECE-D627-A14D2767BBD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14245-A37B-9BD0-D23E-0830BF78E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2000"/>
            <a:ext cx="8305800" cy="5715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L.I.N.E.</a:t>
            </a:r>
          </a:p>
          <a:p>
            <a:pPr marL="0" indent="0">
              <a:buFontTx/>
              <a:buNone/>
              <a:defRPr/>
            </a:pPr>
            <a:r>
              <a:rPr lang="en-US" sz="2800" dirty="0"/>
              <a:t>Linear Infighting Neural-Override Engagement</a:t>
            </a:r>
          </a:p>
          <a:p>
            <a:pPr>
              <a:defRPr/>
            </a:pPr>
            <a:r>
              <a:rPr lang="en-US" dirty="0"/>
              <a:t>Developed in the early 1980s</a:t>
            </a:r>
          </a:p>
          <a:p>
            <a:pPr>
              <a:defRPr/>
            </a:pPr>
            <a:r>
              <a:rPr lang="en-US" dirty="0"/>
              <a:t>Marine Corps’ first standardized system</a:t>
            </a:r>
          </a:p>
          <a:p>
            <a:pPr>
              <a:defRPr/>
            </a:pPr>
            <a:r>
              <a:rPr lang="en-US" dirty="0"/>
              <a:t>Combat hitting skills</a:t>
            </a:r>
          </a:p>
          <a:p>
            <a:pPr>
              <a:defRPr/>
            </a:pPr>
            <a:r>
              <a:rPr lang="en-US" dirty="0"/>
              <a:t>Recruit training requirement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Close Combat Program</a:t>
            </a:r>
          </a:p>
          <a:p>
            <a:pPr>
              <a:defRPr/>
            </a:pPr>
            <a:r>
              <a:rPr lang="en-US" dirty="0"/>
              <a:t>Established in 1998</a:t>
            </a:r>
          </a:p>
          <a:p>
            <a:pPr>
              <a:defRPr/>
            </a:pPr>
            <a:r>
              <a:rPr lang="en-US" dirty="0"/>
              <a:t>Reduced injuries</a:t>
            </a:r>
          </a:p>
          <a:p>
            <a:pPr>
              <a:defRPr/>
            </a:pPr>
            <a:r>
              <a:rPr lang="en-US" dirty="0"/>
              <a:t>Included non-lethal techniques</a:t>
            </a:r>
          </a:p>
        </p:txBody>
      </p:sp>
      <p:sp>
        <p:nvSpPr>
          <p:cNvPr id="13316" name="Content Placeholder 3">
            <a:extLst>
              <a:ext uri="{FF2B5EF4-FFF2-40B4-BE49-F238E27FC236}">
                <a16:creationId xmlns:a16="http://schemas.microsoft.com/office/drawing/2014/main" id="{3AA3D027-0C2A-542C-C937-42742EC146F1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MCMAP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A146841F-4B29-C44D-A47D-A624E82B293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9EF8C-EF85-0A1A-9672-1769CF2F9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MCMAP</a:t>
            </a:r>
          </a:p>
          <a:p>
            <a:pPr>
              <a:defRPr/>
            </a:pPr>
            <a:r>
              <a:rPr lang="en-US" dirty="0"/>
              <a:t>Commandant Gen James L. Jones</a:t>
            </a:r>
          </a:p>
          <a:p>
            <a:pPr>
              <a:defRPr/>
            </a:pPr>
            <a:r>
              <a:rPr lang="en-US" dirty="0"/>
              <a:t>Vision stemmed from Vietnam</a:t>
            </a:r>
          </a:p>
          <a:p>
            <a:pPr>
              <a:defRPr/>
            </a:pPr>
            <a:r>
              <a:rPr lang="en-US" dirty="0"/>
              <a:t>North Vietnamese avoided Korean Marines</a:t>
            </a:r>
          </a:p>
          <a:p>
            <a:pPr lvl="1">
              <a:defRPr/>
            </a:pPr>
            <a:r>
              <a:rPr lang="en-US" dirty="0"/>
              <a:t>Perception – all Koreans are black belts</a:t>
            </a:r>
          </a:p>
          <a:p>
            <a:pPr>
              <a:defRPr/>
            </a:pPr>
            <a:r>
              <a:rPr lang="en-US" dirty="0"/>
              <a:t>Detailed testing and evaluation</a:t>
            </a:r>
          </a:p>
          <a:p>
            <a:pPr>
              <a:defRPr/>
            </a:pPr>
            <a:r>
              <a:rPr lang="en-US" dirty="0"/>
              <a:t>Established in 2000 at the MACE</a:t>
            </a:r>
          </a:p>
          <a:p>
            <a:pPr lvl="1">
              <a:defRPr/>
            </a:pPr>
            <a:r>
              <a:rPr lang="en-US" dirty="0"/>
              <a:t>LtCol George Bristol</a:t>
            </a:r>
          </a:p>
          <a:p>
            <a:pPr lvl="1">
              <a:defRPr/>
            </a:pPr>
            <a:r>
              <a:rPr lang="en-US" dirty="0"/>
              <a:t>MGySgt </a:t>
            </a:r>
            <a:r>
              <a:rPr lang="en-US" dirty="0" err="1"/>
              <a:t>Cardo</a:t>
            </a:r>
            <a:r>
              <a:rPr lang="en-US" dirty="0"/>
              <a:t> </a:t>
            </a:r>
            <a:r>
              <a:rPr lang="en-US" dirty="0" err="1"/>
              <a:t>Urso</a:t>
            </a:r>
            <a:endParaRPr lang="en-US" dirty="0"/>
          </a:p>
        </p:txBody>
      </p:sp>
      <p:sp>
        <p:nvSpPr>
          <p:cNvPr id="14340" name="Content Placeholder 3">
            <a:extLst>
              <a:ext uri="{FF2B5EF4-FFF2-40B4-BE49-F238E27FC236}">
                <a16:creationId xmlns:a16="http://schemas.microsoft.com/office/drawing/2014/main" id="{65F8CBDC-2D39-1085-9D4B-54712F8820F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6449CE55-D1FA-4C75-6378-BB18CA76B67A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30A44344-7664-D986-4F26-230CAFE8863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 of MCMAP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>
            <a:extLst>
              <a:ext uri="{FF2B5EF4-FFF2-40B4-BE49-F238E27FC236}">
                <a16:creationId xmlns:a16="http://schemas.microsoft.com/office/drawing/2014/main" id="{D221C5AC-39A9-BC2F-9C59-132F76A16A6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 OF MCMAP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69EF3B89-2600-0734-F724-975404F1590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Purpose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06BDFF4B-FE2A-6023-ECBA-05CFC3E1294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E78D2-D682-9872-C857-B758231BE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Purpose</a:t>
            </a:r>
          </a:p>
          <a:p>
            <a:pPr>
              <a:defRPr/>
            </a:pPr>
            <a:r>
              <a:rPr lang="en-US" dirty="0"/>
              <a:t>Enhance the Marine Corps’ capabilities</a:t>
            </a:r>
          </a:p>
          <a:p>
            <a:pPr>
              <a:defRPr/>
            </a:pPr>
            <a:r>
              <a:rPr lang="en-US" dirty="0"/>
              <a:t>Basic combative skills for all Marines</a:t>
            </a:r>
          </a:p>
          <a:p>
            <a:pPr>
              <a:defRPr/>
            </a:pPr>
            <a:r>
              <a:rPr lang="en-US" dirty="0"/>
              <a:t>Full spectrum of violence</a:t>
            </a:r>
          </a:p>
          <a:p>
            <a:pPr>
              <a:defRPr/>
            </a:pPr>
            <a:r>
              <a:rPr lang="en-US" dirty="0"/>
              <a:t>Weapons based system</a:t>
            </a:r>
          </a:p>
          <a:p>
            <a:pPr>
              <a:defRPr/>
            </a:pPr>
            <a:r>
              <a:rPr lang="en-US" dirty="0"/>
              <a:t>500 meters to 500 millimeters</a:t>
            </a:r>
          </a:p>
          <a:p>
            <a:pPr>
              <a:defRPr/>
            </a:pPr>
            <a:r>
              <a:rPr lang="en-US" dirty="0"/>
              <a:t>Foster the warrior ethos</a:t>
            </a:r>
          </a:p>
        </p:txBody>
      </p:sp>
      <p:sp>
        <p:nvSpPr>
          <p:cNvPr id="17412" name="Content Placeholder 3">
            <a:extLst>
              <a:ext uri="{FF2B5EF4-FFF2-40B4-BE49-F238E27FC236}">
                <a16:creationId xmlns:a16="http://schemas.microsoft.com/office/drawing/2014/main" id="{B9616257-96FF-9024-A3D4-422378724B1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Motto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CD69FAF0-A6C5-169C-1D03-563285ED4AF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77147-537B-337C-58D2-5DA1D430A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Motto</a:t>
            </a:r>
          </a:p>
          <a:p>
            <a:pPr>
              <a:defRPr/>
            </a:pPr>
            <a:r>
              <a:rPr lang="en-US" dirty="0"/>
              <a:t>“One mind, any weapon”</a:t>
            </a:r>
          </a:p>
          <a:p>
            <a:pPr>
              <a:defRPr/>
            </a:pPr>
            <a:r>
              <a:rPr lang="en-US" dirty="0"/>
              <a:t>Essence of the program</a:t>
            </a:r>
          </a:p>
          <a:p>
            <a:pPr>
              <a:defRPr/>
            </a:pPr>
            <a:r>
              <a:rPr lang="en-US" dirty="0"/>
              <a:t>Armed with a combat mindset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Close Combat</a:t>
            </a:r>
          </a:p>
          <a:p>
            <a:pPr>
              <a:defRPr/>
            </a:pPr>
            <a:r>
              <a:rPr lang="en-US" dirty="0"/>
              <a:t>Interpersonal violence</a:t>
            </a:r>
          </a:p>
          <a:p>
            <a:pPr>
              <a:defRPr/>
            </a:pPr>
            <a:r>
              <a:rPr lang="en-US" dirty="0"/>
              <a:t>Always relevant</a:t>
            </a:r>
          </a:p>
        </p:txBody>
      </p:sp>
      <p:sp>
        <p:nvSpPr>
          <p:cNvPr id="18436" name="Content Placeholder 3">
            <a:extLst>
              <a:ext uri="{FF2B5EF4-FFF2-40B4-BE49-F238E27FC236}">
                <a16:creationId xmlns:a16="http://schemas.microsoft.com/office/drawing/2014/main" id="{F3D0B202-8D1F-83D5-034B-75D529EF644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Today’s Corps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9275C7E-B6BA-EBFA-2C8F-6F98427EB84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9DE27-9FD8-3296-7EED-52792EE27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7800"/>
            <a:ext cx="8305800" cy="4572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Today’s Corps</a:t>
            </a:r>
          </a:p>
          <a:p>
            <a:pPr>
              <a:defRPr/>
            </a:pPr>
            <a:r>
              <a:rPr lang="en-US" dirty="0"/>
              <a:t>Technologically advanced</a:t>
            </a:r>
          </a:p>
          <a:p>
            <a:pPr>
              <a:defRPr/>
            </a:pPr>
            <a:r>
              <a:rPr lang="en-US" dirty="0"/>
              <a:t>Integrated systems</a:t>
            </a:r>
          </a:p>
          <a:p>
            <a:pPr>
              <a:defRPr/>
            </a:pPr>
            <a:r>
              <a:rPr lang="en-US" dirty="0"/>
              <a:t>Small unit missions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Today’s Marines</a:t>
            </a:r>
          </a:p>
          <a:p>
            <a:pPr>
              <a:defRPr/>
            </a:pPr>
            <a:r>
              <a:rPr lang="en-US" dirty="0"/>
              <a:t>Smarter &amp; more physically fit</a:t>
            </a:r>
          </a:p>
          <a:p>
            <a:pPr>
              <a:defRPr/>
            </a:pPr>
            <a:r>
              <a:rPr lang="en-US" dirty="0"/>
              <a:t>Complex combat situations</a:t>
            </a:r>
          </a:p>
          <a:p>
            <a:pPr>
              <a:defRPr/>
            </a:pPr>
            <a:r>
              <a:rPr lang="en-US" dirty="0"/>
              <a:t>Strategic Corporal</a:t>
            </a:r>
          </a:p>
        </p:txBody>
      </p:sp>
      <p:sp>
        <p:nvSpPr>
          <p:cNvPr id="19460" name="Content Placeholder 3">
            <a:extLst>
              <a:ext uri="{FF2B5EF4-FFF2-40B4-BE49-F238E27FC236}">
                <a16:creationId xmlns:a16="http://schemas.microsoft.com/office/drawing/2014/main" id="{45F68DC5-90B0-C21E-6CC7-80A37A38BD0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>
            <a:extLst>
              <a:ext uri="{FF2B5EF4-FFF2-40B4-BE49-F238E27FC236}">
                <a16:creationId xmlns:a16="http://schemas.microsoft.com/office/drawing/2014/main" id="{96B7790D-AD70-44BB-8C65-4F660E13CCC8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F025E410-60FD-D48D-A560-17C083589D1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Structure of MCMAP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>
            <a:extLst>
              <a:ext uri="{FF2B5EF4-FFF2-40B4-BE49-F238E27FC236}">
                <a16:creationId xmlns:a16="http://schemas.microsoft.com/office/drawing/2014/main" id="{D20705B6-06E2-57BB-3E4F-BF537F6C555E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133600" y="3048000"/>
            <a:ext cx="5715000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STRUCTURE OF MCMAP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DEBEB4B6-6B5A-576E-FDCA-1A10A43AD44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Disciplines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67E7528F-7015-BEA2-7FE3-D25DDBC0AF7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OVERVIEW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9474BB8-10E9-7062-64CB-29A3046C3FB2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  <a:p>
            <a:r>
              <a:rPr lang="en-US" altLang="en-US"/>
              <a:t>History of MCMAP</a:t>
            </a:r>
          </a:p>
          <a:p>
            <a:r>
              <a:rPr lang="en-US" altLang="en-US"/>
              <a:t>Overview of MCMAP</a:t>
            </a:r>
          </a:p>
          <a:p>
            <a:r>
              <a:rPr lang="en-US" altLang="en-US"/>
              <a:t>Structure of MCMAP</a:t>
            </a:r>
          </a:p>
        </p:txBody>
      </p:sp>
      <p:sp>
        <p:nvSpPr>
          <p:cNvPr id="4100" name="Content Placeholder 3">
            <a:extLst>
              <a:ext uri="{FF2B5EF4-FFF2-40B4-BE49-F238E27FC236}">
                <a16:creationId xmlns:a16="http://schemas.microsoft.com/office/drawing/2014/main" id="{57950B94-8240-6D33-4759-19E6530BAB28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10133DD7-6CBD-926E-7197-B9E535B6ADC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STRUCTURE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268010-1C40-56EB-7E88-5EF41CD1A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Disciplines</a:t>
            </a:r>
          </a:p>
          <a:p>
            <a:pPr>
              <a:defRPr/>
            </a:pPr>
            <a:r>
              <a:rPr lang="en-US" dirty="0"/>
              <a:t>Foundation that MCMAP is built on</a:t>
            </a:r>
          </a:p>
          <a:p>
            <a:pPr>
              <a:defRPr/>
            </a:pPr>
            <a:r>
              <a:rPr lang="en-US" dirty="0"/>
              <a:t>Mental, Physical, &amp; Character</a:t>
            </a:r>
          </a:p>
          <a:p>
            <a:pPr>
              <a:defRPr/>
            </a:pPr>
            <a:r>
              <a:rPr lang="en-US" dirty="0"/>
              <a:t>Reinforced at each belt level</a:t>
            </a:r>
          </a:p>
          <a:p>
            <a:pPr>
              <a:defRPr/>
            </a:pPr>
            <a:r>
              <a:rPr lang="en-US" dirty="0"/>
              <a:t>Synergy of combined parts</a:t>
            </a:r>
          </a:p>
          <a:p>
            <a:pPr>
              <a:defRPr/>
            </a:pPr>
            <a:r>
              <a:rPr lang="en-US" dirty="0"/>
              <a:t>Whole is stronger than each part</a:t>
            </a:r>
          </a:p>
        </p:txBody>
      </p:sp>
      <p:sp>
        <p:nvSpPr>
          <p:cNvPr id="22532" name="Content Placeholder 3">
            <a:extLst>
              <a:ext uri="{FF2B5EF4-FFF2-40B4-BE49-F238E27FC236}">
                <a16:creationId xmlns:a16="http://schemas.microsoft.com/office/drawing/2014/main" id="{6C9AF864-0050-D409-E66F-3D21543FBD3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MACE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F28EBC2E-6073-4F00-CBB8-89F97D56C23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STRUCTURE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FB902-F12E-8D61-5C95-6CBC05DD9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MACE</a:t>
            </a:r>
          </a:p>
          <a:p>
            <a:pPr>
              <a:defRPr/>
            </a:pPr>
            <a:r>
              <a:rPr lang="en-US" dirty="0"/>
              <a:t>Maintains Program of Instruction (POI)</a:t>
            </a:r>
          </a:p>
          <a:p>
            <a:pPr>
              <a:defRPr/>
            </a:pPr>
            <a:r>
              <a:rPr lang="en-US" dirty="0"/>
              <a:t>Martial Arts Instructor Trainer Course</a:t>
            </a:r>
          </a:p>
          <a:p>
            <a:pPr>
              <a:defRPr/>
            </a:pPr>
            <a:r>
              <a:rPr lang="en-US" dirty="0"/>
              <a:t>Martial Arts Instructor Course</a:t>
            </a:r>
          </a:p>
          <a:p>
            <a:pPr>
              <a:defRPr/>
            </a:pPr>
            <a:r>
              <a:rPr lang="en-US" dirty="0"/>
              <a:t>Mobile training teams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Satellite Schools</a:t>
            </a:r>
          </a:p>
          <a:p>
            <a:pPr>
              <a:defRPr/>
            </a:pPr>
            <a:r>
              <a:rPr lang="en-US" dirty="0"/>
              <a:t>Martial Arts Instructor Course</a:t>
            </a:r>
          </a:p>
          <a:p>
            <a:pPr>
              <a:defRPr/>
            </a:pPr>
            <a:r>
              <a:rPr lang="en-US" dirty="0"/>
              <a:t>Assist local units</a:t>
            </a:r>
          </a:p>
        </p:txBody>
      </p:sp>
      <p:sp>
        <p:nvSpPr>
          <p:cNvPr id="23556" name="Content Placeholder 3">
            <a:extLst>
              <a:ext uri="{FF2B5EF4-FFF2-40B4-BE49-F238E27FC236}">
                <a16:creationId xmlns:a16="http://schemas.microsoft.com/office/drawing/2014/main" id="{1528B945-F04F-4F38-CE12-CBE6DFFE116B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MAIT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75036365-23A3-EA0D-ED1A-2B88BE98867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STRUCTURE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BD0A3-49F4-C4CE-5204-1771C300E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5800"/>
            <a:ext cx="8305800" cy="5715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MAIT</a:t>
            </a:r>
          </a:p>
          <a:p>
            <a:pPr>
              <a:defRPr/>
            </a:pPr>
            <a:r>
              <a:rPr lang="en-US" dirty="0"/>
              <a:t>Run unit MAI courses &amp; supervise MAIs</a:t>
            </a:r>
          </a:p>
          <a:p>
            <a:pPr>
              <a:defRPr/>
            </a:pPr>
            <a:r>
              <a:rPr lang="en-US" dirty="0"/>
              <a:t>CO’s MCMAP representative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MAI</a:t>
            </a:r>
          </a:p>
          <a:p>
            <a:pPr>
              <a:defRPr/>
            </a:pPr>
            <a:r>
              <a:rPr lang="en-US" dirty="0"/>
              <a:t>Train users up to their belt level</a:t>
            </a:r>
          </a:p>
          <a:p>
            <a:pPr>
              <a:defRPr/>
            </a:pPr>
            <a:r>
              <a:rPr lang="en-US" dirty="0"/>
              <a:t>Techniques, combat conditioning, free sparring, character and mental training 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Users</a:t>
            </a:r>
          </a:p>
          <a:p>
            <a:pPr>
              <a:defRPr/>
            </a:pPr>
            <a:r>
              <a:rPr lang="en-US" dirty="0"/>
              <a:t>Participate in all types of training</a:t>
            </a:r>
          </a:p>
          <a:p>
            <a:pPr>
              <a:defRPr/>
            </a:pPr>
            <a:r>
              <a:rPr lang="en-US" dirty="0"/>
              <a:t>Understand responsible use of force</a:t>
            </a:r>
          </a:p>
        </p:txBody>
      </p:sp>
      <p:sp>
        <p:nvSpPr>
          <p:cNvPr id="24580" name="Content Placeholder 3">
            <a:extLst>
              <a:ext uri="{FF2B5EF4-FFF2-40B4-BE49-F238E27FC236}">
                <a16:creationId xmlns:a16="http://schemas.microsoft.com/office/drawing/2014/main" id="{07107353-2C54-9999-8B5C-9A8A21E9C80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>
            <a:extLst>
              <a:ext uri="{FF2B5EF4-FFF2-40B4-BE49-F238E27FC236}">
                <a16:creationId xmlns:a16="http://schemas.microsoft.com/office/drawing/2014/main" id="{FDC7ADF5-CEC5-97E6-0782-4F1E13148115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98C3FFFA-7407-69EC-C6DC-DA3C249C6347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4B99CFD6-E34E-F46B-D534-819E8ECDD9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REVIEW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DC1B1939-5133-2202-40E0-E8AFB77B1F0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  <a:p>
            <a:r>
              <a:rPr lang="en-US" altLang="en-US"/>
              <a:t>History of MCMAP</a:t>
            </a:r>
          </a:p>
          <a:p>
            <a:r>
              <a:rPr lang="en-US" altLang="en-US"/>
              <a:t>Overview of MCMAP</a:t>
            </a:r>
          </a:p>
          <a:p>
            <a:r>
              <a:rPr lang="en-US" altLang="en-US"/>
              <a:t>Structure of MCMAP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>
            <a:extLst>
              <a:ext uri="{FF2B5EF4-FFF2-40B4-BE49-F238E27FC236}">
                <a16:creationId xmlns:a16="http://schemas.microsoft.com/office/drawing/2014/main" id="{F944A858-C7D2-04BB-3C94-3F55B4C12CB9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2209800" y="2667000"/>
            <a:ext cx="5562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</a:t>
            </a:r>
          </a:p>
          <a:p>
            <a:r>
              <a:rPr lang="en-US" altLang="en-US"/>
              <a:t>MARTIAL ARTS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42BFED0-202D-0BEC-BB3C-58398E4CD18C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Origin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27B559F-B64F-8A6F-5637-753F388CE2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B09DB-6A59-9D16-72AC-3E77A0478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8305800" cy="48307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Origin</a:t>
            </a:r>
          </a:p>
          <a:p>
            <a:pPr>
              <a:defRPr/>
            </a:pPr>
            <a:r>
              <a:rPr lang="en-US" dirty="0"/>
              <a:t>NOT – dojos, movies, tournaments</a:t>
            </a:r>
          </a:p>
          <a:p>
            <a:pPr>
              <a:defRPr/>
            </a:pPr>
            <a:r>
              <a:rPr lang="en-US" dirty="0"/>
              <a:t>“Martial” – military or warlike</a:t>
            </a:r>
          </a:p>
          <a:p>
            <a:pPr>
              <a:defRPr/>
            </a:pPr>
            <a:r>
              <a:rPr lang="en-US" dirty="0"/>
              <a:t>Battlefield origins</a:t>
            </a:r>
          </a:p>
          <a:p>
            <a:pPr>
              <a:defRPr/>
            </a:pPr>
            <a:r>
              <a:rPr lang="en-US" dirty="0"/>
              <a:t>Includes all aspects of warfare</a:t>
            </a:r>
          </a:p>
          <a:p>
            <a:pPr lvl="1">
              <a:defRPr/>
            </a:pPr>
            <a:r>
              <a:rPr lang="en-US" dirty="0"/>
              <a:t>Weapons</a:t>
            </a:r>
          </a:p>
          <a:p>
            <a:pPr lvl="1">
              <a:defRPr/>
            </a:pPr>
            <a:r>
              <a:rPr lang="en-US" dirty="0"/>
              <a:t>Navigation</a:t>
            </a:r>
          </a:p>
          <a:p>
            <a:pPr lvl="1">
              <a:defRPr/>
            </a:pPr>
            <a:r>
              <a:rPr lang="en-US" dirty="0"/>
              <a:t>Communication</a:t>
            </a:r>
          </a:p>
          <a:p>
            <a:pPr lvl="1">
              <a:defRPr/>
            </a:pPr>
            <a:r>
              <a:rPr lang="en-US" dirty="0"/>
              <a:t>Operational planning</a:t>
            </a:r>
          </a:p>
        </p:txBody>
      </p:sp>
      <p:sp>
        <p:nvSpPr>
          <p:cNvPr id="6148" name="Content Placeholder 3">
            <a:extLst>
              <a:ext uri="{FF2B5EF4-FFF2-40B4-BE49-F238E27FC236}">
                <a16:creationId xmlns:a16="http://schemas.microsoft.com/office/drawing/2014/main" id="{2DC618D6-4716-1EF9-184F-6E97E11D73A6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Evolution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FDB5F36-E4F6-882B-E85D-862852D813D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20056-061B-2E5F-0990-AC1036E43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Evolution</a:t>
            </a:r>
          </a:p>
          <a:p>
            <a:pPr>
              <a:defRPr/>
            </a:pPr>
            <a:r>
              <a:rPr lang="en-US" dirty="0"/>
              <a:t>Warrior’s experiences </a:t>
            </a:r>
          </a:p>
          <a:p>
            <a:pPr>
              <a:defRPr/>
            </a:pPr>
            <a:r>
              <a:rPr lang="en-US" dirty="0"/>
              <a:t>Skills taught in schools</a:t>
            </a:r>
          </a:p>
          <a:p>
            <a:pPr>
              <a:defRPr/>
            </a:pPr>
            <a:r>
              <a:rPr lang="en-US" dirty="0"/>
              <a:t>If the warrior survived, it must work</a:t>
            </a:r>
          </a:p>
          <a:p>
            <a:pPr>
              <a:defRPr/>
            </a:pPr>
            <a:r>
              <a:rPr lang="en-US" dirty="0"/>
              <a:t>Changed during periods of peace</a:t>
            </a:r>
          </a:p>
          <a:p>
            <a:pPr>
              <a:defRPr/>
            </a:pPr>
            <a:r>
              <a:rPr lang="en-US" dirty="0"/>
              <a:t>Became sports &amp; self defense</a:t>
            </a:r>
          </a:p>
        </p:txBody>
      </p:sp>
      <p:sp>
        <p:nvSpPr>
          <p:cNvPr id="7172" name="Content Placeholder 3">
            <a:extLst>
              <a:ext uri="{FF2B5EF4-FFF2-40B4-BE49-F238E27FC236}">
                <a16:creationId xmlns:a16="http://schemas.microsoft.com/office/drawing/2014/main" id="{EEF73A15-2D0B-7B48-4117-ACEB958C651D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Principles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71F24B5-5EB1-5131-710D-5B05FC58265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MARTIAL 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7E69B-E6A5-A8E0-734E-EC2F7D55F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8305800" cy="47545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Principles</a:t>
            </a:r>
          </a:p>
          <a:p>
            <a:pPr>
              <a:defRPr/>
            </a:pPr>
            <a:r>
              <a:rPr lang="en-US" dirty="0"/>
              <a:t>Principle based, not technique based</a:t>
            </a:r>
          </a:p>
          <a:p>
            <a:pPr>
              <a:defRPr/>
            </a:pPr>
            <a:r>
              <a:rPr lang="en-US" dirty="0"/>
              <a:t>Function over form</a:t>
            </a:r>
          </a:p>
          <a:p>
            <a:pPr>
              <a:defRPr/>
            </a:pPr>
            <a:r>
              <a:rPr lang="en-US" dirty="0"/>
              <a:t>Effective combination</a:t>
            </a:r>
          </a:p>
          <a:p>
            <a:pPr lvl="1">
              <a:defRPr/>
            </a:pPr>
            <a:r>
              <a:rPr lang="en-US" dirty="0"/>
              <a:t>Sound principles</a:t>
            </a:r>
          </a:p>
          <a:p>
            <a:pPr lvl="1">
              <a:defRPr/>
            </a:pPr>
            <a:r>
              <a:rPr lang="en-US" dirty="0"/>
              <a:t>Fundamental techniques</a:t>
            </a:r>
          </a:p>
          <a:p>
            <a:pPr lvl="1">
              <a:defRPr/>
            </a:pPr>
            <a:r>
              <a:rPr lang="en-US" dirty="0"/>
              <a:t>Mission accomplishment</a:t>
            </a:r>
          </a:p>
          <a:p>
            <a:pPr lvl="1">
              <a:defRPr/>
            </a:pPr>
            <a:r>
              <a:rPr lang="en-US" dirty="0"/>
              <a:t>Simplicity</a:t>
            </a:r>
          </a:p>
          <a:p>
            <a:pPr lvl="1">
              <a:defRPr/>
            </a:pPr>
            <a:r>
              <a:rPr lang="en-US" dirty="0"/>
              <a:t>Develop a focused combat mindset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5B5DE21E-4D40-5487-3B41-A83B51F3F84A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1">
            <a:extLst>
              <a:ext uri="{FF2B5EF4-FFF2-40B4-BE49-F238E27FC236}">
                <a16:creationId xmlns:a16="http://schemas.microsoft.com/office/drawing/2014/main" id="{F1D0BF5F-DB7F-E2D1-010D-5CE1985AEAE1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QUESTIONS?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E4A68706-95A5-1F50-9D08-F9C9F7F1E069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>
            <a:extLst>
              <a:ext uri="{FF2B5EF4-FFF2-40B4-BE49-F238E27FC236}">
                <a16:creationId xmlns:a16="http://schemas.microsoft.com/office/drawing/2014/main" id="{F7A86480-A229-701F-FBEC-87C52A7345B3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E32FF452-02D2-23EF-C9D9-18C5373F2255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A2A20C2F-2D30-6A12-DFBE-3C71E6762A2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HISTORY OF MCMAP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85CDB-9720-CD12-FCC9-8B59C8473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49831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u="sng" dirty="0"/>
              <a:t>Continental Marines</a:t>
            </a:r>
          </a:p>
          <a:p>
            <a:pPr>
              <a:defRPr/>
            </a:pPr>
            <a:r>
              <a:rPr lang="en-US" dirty="0"/>
              <a:t>Boarding parties</a:t>
            </a:r>
          </a:p>
          <a:p>
            <a:pPr>
              <a:defRPr/>
            </a:pPr>
            <a:r>
              <a:rPr lang="en-US" dirty="0"/>
              <a:t>Bayonets &amp; swords</a:t>
            </a:r>
          </a:p>
          <a:p>
            <a:pPr>
              <a:defRPr/>
            </a:pPr>
            <a:r>
              <a:rPr lang="en-US" dirty="0"/>
              <a:t>Sharpshooters on ships</a:t>
            </a:r>
          </a:p>
          <a:p>
            <a:pPr>
              <a:defRPr/>
            </a:pPr>
            <a:r>
              <a:rPr lang="en-US" dirty="0"/>
              <a:t>Skills learned on the job</a:t>
            </a:r>
          </a:p>
          <a:p>
            <a:pPr marL="0" indent="0">
              <a:buFontTx/>
              <a:buNone/>
              <a:defRPr/>
            </a:pPr>
            <a:r>
              <a:rPr lang="en-US" u="sng" dirty="0"/>
              <a:t>World War I</a:t>
            </a:r>
          </a:p>
          <a:p>
            <a:pPr>
              <a:defRPr/>
            </a:pPr>
            <a:r>
              <a:rPr lang="en-US" dirty="0"/>
              <a:t>Trench warfare</a:t>
            </a:r>
          </a:p>
          <a:p>
            <a:pPr>
              <a:defRPr/>
            </a:pPr>
            <a:r>
              <a:rPr lang="en-US" dirty="0"/>
              <a:t>Improved bayonet techniques</a:t>
            </a:r>
          </a:p>
          <a:p>
            <a:pPr>
              <a:defRPr/>
            </a:pPr>
            <a:r>
              <a:rPr lang="en-US" dirty="0"/>
              <a:t>Unarmed combat</a:t>
            </a:r>
          </a:p>
        </p:txBody>
      </p:sp>
      <p:sp>
        <p:nvSpPr>
          <p:cNvPr id="11268" name="Content Placeholder 3">
            <a:extLst>
              <a:ext uri="{FF2B5EF4-FFF2-40B4-BE49-F238E27FC236}">
                <a16:creationId xmlns:a16="http://schemas.microsoft.com/office/drawing/2014/main" id="{0690D8AE-7458-C017-BC28-15E8D3345400}"/>
              </a:ext>
            </a:extLst>
          </p:cNvPr>
          <p:cNvSpPr>
            <a:spLocks noGrp="1"/>
          </p:cNvSpPr>
          <p:nvPr>
            <p:ph idx="12"/>
          </p:nvPr>
        </p:nvSpPr>
        <p:spPr bwMode="auto">
          <a:xfrm>
            <a:off x="3429000" y="6535738"/>
            <a:ext cx="3048000" cy="30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WWII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LongProperties xmlns="http://schemas.microsoft.com/office/2006/metadata/longPropertie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571E017D-0BA5-4E7F-BB7D-57648796BD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531B5E-00F8-4B55-9735-B0B9FD66412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087A832-A239-4EFC-8A1E-4ABC16764F11}"/>
</file>

<file path=customXml/itemProps4.xml><?xml version="1.0" encoding="utf-8"?>
<ds:datastoreItem xmlns:ds="http://schemas.openxmlformats.org/officeDocument/2006/customXml" ds:itemID="{B4E7EECE-7BC7-4731-88ED-CD2E782F32F2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8780FCA4-EF5D-43E7-8972-9F9866D8F2C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4104</TotalTime>
  <Words>503</Words>
  <Application>Microsoft Office PowerPoint</Application>
  <PresentationFormat>On-screen Show (4:3)</PresentationFormat>
  <Paragraphs>158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Default Design</vt:lpstr>
      <vt:lpstr>HISTORY AND STRUCTURE OF MCMAP</vt:lpstr>
      <vt:lpstr>OVERVIEW</vt:lpstr>
      <vt:lpstr>PowerPoint Presentation</vt:lpstr>
      <vt:lpstr>HISTORY OF MARTIAL ARTS</vt:lpstr>
      <vt:lpstr>HISTORY OF MARTIAL ARTS</vt:lpstr>
      <vt:lpstr>HISTORY OF MARTIAL ARTS</vt:lpstr>
      <vt:lpstr>PowerPoint Presentation</vt:lpstr>
      <vt:lpstr>PowerPoint Presentation</vt:lpstr>
      <vt:lpstr>HISTORY OF MCMAP</vt:lpstr>
      <vt:lpstr>HISTORY OF MCMAP</vt:lpstr>
      <vt:lpstr>HISTORY OF MCMAP</vt:lpstr>
      <vt:lpstr>HISTORY OF MCMAP</vt:lpstr>
      <vt:lpstr>PowerPoint Presentation</vt:lpstr>
      <vt:lpstr>PowerPoint Presentation</vt:lpstr>
      <vt:lpstr>OVERVIEW OF MCMAP</vt:lpstr>
      <vt:lpstr>OVERVIEW OF MCMAP</vt:lpstr>
      <vt:lpstr>OVERVIEW OF MCMAP</vt:lpstr>
      <vt:lpstr>PowerPoint Presentation</vt:lpstr>
      <vt:lpstr>PowerPoint Presentation</vt:lpstr>
      <vt:lpstr>STRUCTURE OF MCMAP</vt:lpstr>
      <vt:lpstr>STRUCTURE OF MCMAP</vt:lpstr>
      <vt:lpstr>STRUCTURE OF MCMAP</vt:lpstr>
      <vt:lpstr>PowerPoint Presentation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 AND STRUCTURE OF MCMAP</dc:title>
  <dc:creator>PENSAK</dc:creator>
  <cp:lastModifiedBy>Hodgdon SSgt Andrew C</cp:lastModifiedBy>
  <cp:revision>103</cp:revision>
  <cp:lastPrinted>2015-04-09T15:25:52Z</cp:lastPrinted>
  <dcterms:created xsi:type="dcterms:W3CDTF">2000-10-15T12:17:48Z</dcterms:created>
  <dcterms:modified xsi:type="dcterms:W3CDTF">2023-06-21T13:09:28Z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JP3W3T2S65KT-962-125</vt:lpwstr>
  </property>
  <property fmtid="{D5CDD505-2E9C-101B-9397-08002B2CF9AE}" pid="3" name="_dlc_DocIdItemGuid">
    <vt:lpwstr>b7f74d53-0a40-46e7-a759-faf7c4892e60</vt:lpwstr>
  </property>
  <property fmtid="{D5CDD505-2E9C-101B-9397-08002B2CF9AE}" pid="4" name="_dlc_DocIdUrl">
    <vt:lpwstr>https://vce.tecom.usmc.mil/sites/trngcmd/tbs/tbsmace/_layouts/DocIdRedir.aspx?ID=JP3W3T2S65KT-962-125, JP3W3T2S65KT-962-125</vt:lpwstr>
  </property>
  <property fmtid="{D5CDD505-2E9C-101B-9397-08002B2CF9AE}" pid="5" name="Order">
    <vt:lpwstr>7400.00000000000</vt:lpwstr>
  </property>
  <property fmtid="{D5CDD505-2E9C-101B-9397-08002B2CF9AE}" pid="6" name="Category">
    <vt:lpwstr>MAIT Course Media</vt:lpwstr>
  </property>
  <property fmtid="{D5CDD505-2E9C-101B-9397-08002B2CF9AE}" pid="7" name="ContentTypeId">
    <vt:lpwstr>0x01010024C984713177D64BA47D1778D0A588D7</vt:lpwstr>
  </property>
  <property fmtid="{D5CDD505-2E9C-101B-9397-08002B2CF9AE}" pid="8" name="Public Category">
    <vt:lpwstr>MAI Course Media</vt:lpwstr>
  </property>
  <property fmtid="{D5CDD505-2E9C-101B-9397-08002B2CF9AE}" pid="9" name="Lesson">
    <vt:lpwstr>MAIB1040LP History and Structure of MCMAP</vt:lpwstr>
  </property>
  <property fmtid="{D5CDD505-2E9C-101B-9397-08002B2CF9AE}" pid="10" name="display_urn:schemas-microsoft-com:office:office#Editor">
    <vt:lpwstr>Hodgdon SSgt Andrew C</vt:lpwstr>
  </property>
  <property fmtid="{D5CDD505-2E9C-101B-9397-08002B2CF9AE}" pid="11" name="xd_Signature">
    <vt:lpwstr/>
  </property>
  <property fmtid="{D5CDD505-2E9C-101B-9397-08002B2CF9AE}" pid="12" name="TemplateUrl">
    <vt:lpwstr/>
  </property>
  <property fmtid="{D5CDD505-2E9C-101B-9397-08002B2CF9AE}" pid="13" name="xd_ProgID">
    <vt:lpwstr/>
  </property>
  <property fmtid="{D5CDD505-2E9C-101B-9397-08002B2CF9AE}" pid="14" name="_dlc_DocIdPersistId">
    <vt:lpwstr/>
  </property>
  <property fmtid="{D5CDD505-2E9C-101B-9397-08002B2CF9AE}" pid="15" name="display_urn:schemas-microsoft-com:office:office#Author">
    <vt:lpwstr>Hodgdon SSgt Andrew C</vt:lpwstr>
  </property>
  <property fmtid="{D5CDD505-2E9C-101B-9397-08002B2CF9AE}" pid="16" name="_SourceUrl">
    <vt:lpwstr/>
  </property>
  <property fmtid="{D5CDD505-2E9C-101B-9397-08002B2CF9AE}" pid="17" name="_SharedFileIndex">
    <vt:lpwstr/>
  </property>
</Properties>
</file>